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522FB0-1FF4-4866-B6C6-80260ED06A1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219200"/>
            <a:ext cx="6934200" cy="2590800"/>
          </a:xfrm>
        </p:spPr>
        <p:txBody>
          <a:bodyPr/>
          <a:lstStyle>
            <a:lvl1pPr>
              <a:defRPr sz="7200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95800"/>
            <a:ext cx="6400800" cy="1143000"/>
          </a:xfrm>
        </p:spPr>
        <p:txBody>
          <a:bodyPr/>
          <a:lstStyle>
            <a:lvl1pPr marL="0" indent="0" algn="ctr">
              <a:buFontTx/>
              <a:buNone/>
              <a:defRPr sz="4000">
                <a:solidFill>
                  <a:srgbClr val="CC0000"/>
                </a:solidFill>
              </a:defRPr>
            </a:lvl1pPr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C3B3016-7E0E-4A92-9DE4-37416085B882}" type="datetime1">
              <a:rPr lang="en-US"/>
              <a:pPr/>
              <a:t>2/28/2016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6BBF3B6-8106-4197-96C6-891548E7F1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2279D2-7686-4355-9CC1-41D7B3EE3E30}" type="datetime1">
              <a:rPr lang="en-US"/>
              <a:pPr/>
              <a:t>2/28/2016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01A4C-4CBD-490A-80F5-9EE8EA9BC5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286500" y="838200"/>
            <a:ext cx="1790700" cy="4953000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914400" y="838200"/>
            <a:ext cx="5219700" cy="4953000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E985F-B4E2-47C5-A002-0D1E0F366F7C}" type="datetime1">
              <a:rPr lang="en-US"/>
              <a:pPr/>
              <a:t>2/28/2016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264E9-D071-4592-8AE1-4ED3BA8457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445349-D5EF-4183-97B5-3817BCE9564B}" type="datetime1">
              <a:rPr lang="en-US"/>
              <a:pPr/>
              <a:t>2/28/2016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01ED9-6640-43B8-9942-266F52E7A0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DB9A3F-08A2-4C4E-9DB7-8BD4B938014D}" type="datetime1">
              <a:rPr lang="en-US"/>
              <a:pPr/>
              <a:t>2/28/2016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66A53-6319-4A60-9F4C-88B21BFA22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066800" y="2133600"/>
            <a:ext cx="3429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429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7107F9-74D3-4A07-9F88-4DCC8D99663A}" type="datetime1">
              <a:rPr lang="en-US"/>
              <a:pPr/>
              <a:t>2/28/2016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</a:t>
            </a: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3F362-3BD7-4A58-ADBF-E0A8CD5DE0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5B55DE-9E6B-4517-96E7-AB4B83AD59D2}" type="datetime1">
              <a:rPr lang="en-US"/>
              <a:pPr/>
              <a:t>2/28/2016</a:t>
            </a:fld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</a:t>
            </a: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A3C79-C5F9-4C32-937F-F8F64D4B9E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5160BE-7907-4883-8457-6BF68C39DFB7}" type="datetime1">
              <a:rPr lang="en-US"/>
              <a:pPr/>
              <a:t>2/28/2016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D916C-4247-44EF-AF29-AA31E5101C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0F1835-1554-450D-AD02-6DE33FF763CA}" type="datetime1">
              <a:rPr lang="en-US"/>
              <a:pPr/>
              <a:t>2/28/2016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EB236-A640-4687-9561-DDC1B39384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A06C60-3572-4F9A-80CA-EC85BC073F78}" type="datetime1">
              <a:rPr lang="en-US"/>
              <a:pPr/>
              <a:t>2/28/2016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</a:t>
            </a: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BE4AD-0469-4A64-A553-FE4E16593E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Pritisnite ikonu za dodavanje slike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7E3BE7-7FCD-4E1B-9161-379EDBF944B7}" type="datetime1">
              <a:rPr lang="en-US"/>
              <a:pPr/>
              <a:t>2/28/2016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</a:t>
            </a: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8C58E-E3B8-46C7-BC40-63DDCCA969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8382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33600"/>
            <a:ext cx="7010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F7629D3-ADCC-4CD1-ADC4-AB872508237B}" type="datetime1">
              <a:rPr lang="en-US"/>
              <a:pPr/>
              <a:t>2/28/2016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copyright 2006 www.brainybetty.com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1CFFB4E-4B50-4DA5-BCF9-102347754AB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ndy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ndy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ndy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ndy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ndy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ndy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ndy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ndy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100. dan škole</a:t>
            </a:r>
            <a:br>
              <a:rPr lang="hr-HR" dirty="0" smtClean="0"/>
            </a:br>
            <a:r>
              <a:rPr lang="hr-HR" dirty="0" smtClean="0"/>
              <a:t>(projektni dan)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95800"/>
            <a:ext cx="6400800" cy="1453480"/>
          </a:xfrm>
        </p:spPr>
        <p:txBody>
          <a:bodyPr/>
          <a:lstStyle/>
          <a:p>
            <a:r>
              <a:rPr lang="hr-HR" dirty="0" err="1" smtClean="0"/>
              <a:t>Andrea</a:t>
            </a:r>
            <a:r>
              <a:rPr lang="hr-HR" dirty="0" smtClean="0"/>
              <a:t> </a:t>
            </a:r>
            <a:r>
              <a:rPr lang="hr-HR" dirty="0" err="1" smtClean="0"/>
              <a:t>Žarec</a:t>
            </a:r>
            <a:r>
              <a:rPr lang="hr-HR" dirty="0" smtClean="0"/>
              <a:t>, 2.b</a:t>
            </a:r>
          </a:p>
          <a:p>
            <a:r>
              <a:rPr lang="hr-HR" dirty="0" smtClean="0"/>
              <a:t>Snježana Sertić, 2.a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" name="Rezervirano mjesto sadržaja 7" descr="P21403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980728"/>
            <a:ext cx="3672408" cy="4810472"/>
          </a:xfrm>
        </p:spPr>
      </p:pic>
      <p:pic>
        <p:nvPicPr>
          <p:cNvPr id="9" name="Rezervirano mjesto sadržaja 8" descr="P214030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052736"/>
            <a:ext cx="3312368" cy="4738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" name="Rezervirano mjesto sadržaja 7" descr="P21403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124744"/>
            <a:ext cx="3456384" cy="4666456"/>
          </a:xfrm>
        </p:spPr>
      </p:pic>
      <p:pic>
        <p:nvPicPr>
          <p:cNvPr id="9" name="Rezervirano mjesto sadržaja 8" descr="P21403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124744"/>
            <a:ext cx="3384376" cy="46664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" name="Rezervirano mjesto sadržaja 7" descr="P209029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052736"/>
            <a:ext cx="3600400" cy="4738464"/>
          </a:xfrm>
        </p:spPr>
      </p:pic>
      <p:pic>
        <p:nvPicPr>
          <p:cNvPr id="9" name="Rezervirano mjesto sadržaja 8" descr="P214029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124744"/>
            <a:ext cx="3240360" cy="46664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Matematičke igre i zadaci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6800" y="1772816"/>
            <a:ext cx="7010400" cy="4018384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hr-HR" sz="1200" dirty="0" smtClean="0"/>
              <a:t>Napiši 10 računa zbrajanja tako da je zbroj uvijek broj 100, a jedan od pribrojnika desetica ili nula. Izračunaj!</a:t>
            </a:r>
          </a:p>
          <a:p>
            <a:pPr lvl="0">
              <a:buFont typeface="+mj-lt"/>
              <a:buAutoNum type="arabicPeriod"/>
            </a:pPr>
            <a:r>
              <a:rPr lang="hr-HR" sz="1200" dirty="0" smtClean="0"/>
              <a:t>Napiši 10 računa oduzimanja tako da je umanjenik uvijek 100, a umanjitelj desetica ili nula. Izračunaj!</a:t>
            </a:r>
          </a:p>
          <a:p>
            <a:pPr lvl="0">
              <a:buFont typeface="+mj-lt"/>
              <a:buAutoNum type="arabicPeriod"/>
            </a:pPr>
            <a:r>
              <a:rPr lang="hr-HR" sz="1200" dirty="0" smtClean="0"/>
              <a:t>Napiši 10 računa zbrajanja dvoznamenkastih i jednoznamenkastih brojeva tako da je zbroj uvijek 100. Izračunaj!</a:t>
            </a:r>
          </a:p>
          <a:p>
            <a:pPr lvl="0">
              <a:buFont typeface="+mj-lt"/>
              <a:buAutoNum type="arabicPeriod"/>
            </a:pPr>
            <a:r>
              <a:rPr lang="hr-HR" sz="1200" dirty="0" smtClean="0"/>
              <a:t>Napiši 10 računa oduzimanja jednoznamenkastog broja od broja 100. Izračunaj!</a:t>
            </a:r>
          </a:p>
          <a:p>
            <a:pPr lvl="0">
              <a:buFont typeface="+mj-lt"/>
              <a:buAutoNum type="arabicPeriod"/>
            </a:pPr>
            <a:r>
              <a:rPr lang="hr-HR" sz="1200" dirty="0" smtClean="0"/>
              <a:t>Napiši 10 računa zbrajanja dvoznamenkastih brojeva tako da je zbroj uvijek 100. Pazi, pribrojnici ne smiju biti desetice niti nula. Izračunaj!</a:t>
            </a:r>
          </a:p>
          <a:p>
            <a:pPr lvl="0">
              <a:buFont typeface="+mj-lt"/>
              <a:buAutoNum type="arabicPeriod"/>
            </a:pPr>
            <a:r>
              <a:rPr lang="hr-HR" sz="1200" dirty="0" smtClean="0"/>
              <a:t>Napiši 10 računa oduzimanja dvoznamenkastih brojeva tako da je umanjenik uvijek broj 100. Izračunaj!</a:t>
            </a:r>
          </a:p>
          <a:p>
            <a:pPr lvl="0">
              <a:buFont typeface="+mj-lt"/>
              <a:buAutoNum type="arabicPeriod"/>
            </a:pPr>
            <a:r>
              <a:rPr lang="hr-HR" sz="1200" dirty="0" smtClean="0"/>
              <a:t>Napiši 10 računa zbrajanja triju ili više brojeva tako da je zbroj uvijek 100. Možeš koristiti zagrade!</a:t>
            </a:r>
          </a:p>
          <a:p>
            <a:pPr lvl="0">
              <a:buFont typeface="+mj-lt"/>
              <a:buAutoNum type="arabicPeriod"/>
            </a:pPr>
            <a:r>
              <a:rPr lang="hr-HR" sz="1200" dirty="0" smtClean="0"/>
              <a:t>Osmisli 10 zadataka riječima u kojima ćeš do rješenja doći zbrajanjem tako da je zbroj uvijek 100. Izračunaj!</a:t>
            </a:r>
          </a:p>
          <a:p>
            <a:pPr lvl="0">
              <a:buFont typeface="+mj-lt"/>
              <a:buAutoNum type="arabicPeriod"/>
            </a:pPr>
            <a:r>
              <a:rPr lang="hr-HR" sz="1200" dirty="0" smtClean="0"/>
              <a:t>Osmisli 10 zadataka riječima u kojima ćeš do rješenja doći oduzimanjem od broja 100. Izračunaj!</a:t>
            </a:r>
          </a:p>
          <a:p>
            <a:pPr lvl="0">
              <a:buFont typeface="+mj-lt"/>
              <a:buAutoNum type="arabicPeriod"/>
            </a:pPr>
            <a:r>
              <a:rPr lang="hr-HR" sz="1200" dirty="0" smtClean="0"/>
              <a:t>Na koje sve načine možeš rastaviti 100 kuna? Koristi se samo novčanicama od 10, 20 i 50 kn te kovanicama od 5, 2 i 1 kn. 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" name="Rezervirano mjesto sadržaja 7" descr="P209029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052736"/>
            <a:ext cx="3384376" cy="4738464"/>
          </a:xfrm>
        </p:spPr>
      </p:pic>
      <p:pic>
        <p:nvPicPr>
          <p:cNvPr id="9" name="Rezervirano mjesto sadržaja 8" descr="P209029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052736"/>
            <a:ext cx="3240360" cy="4738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Likovna kultura</a:t>
            </a:r>
            <a:endParaRPr lang="hr-HR" dirty="0"/>
          </a:p>
        </p:txBody>
      </p:sp>
      <p:pic>
        <p:nvPicPr>
          <p:cNvPr id="7" name="Rezervirano mjesto sadržaja 6" descr="P20902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3" y="1844824"/>
            <a:ext cx="6624736" cy="39463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100 vježbi za zdravlje</a:t>
            </a:r>
            <a:endParaRPr lang="hr-HR" dirty="0"/>
          </a:p>
        </p:txBody>
      </p:sp>
      <p:pic>
        <p:nvPicPr>
          <p:cNvPr id="8" name="Rezervirano mjesto sadržaja 7" descr="P214029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09700" y="2133600"/>
            <a:ext cx="2743200" cy="3657600"/>
          </a:xfrm>
        </p:spPr>
      </p:pic>
      <p:pic>
        <p:nvPicPr>
          <p:cNvPr id="9" name="Rezervirano mjesto sadržaja 8" descr="DSC_002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91100" y="2133600"/>
            <a:ext cx="2743200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Dan bez školskih knjiga</a:t>
            </a:r>
            <a:endParaRPr lang="hr-HR" dirty="0"/>
          </a:p>
        </p:txBody>
      </p:sp>
      <p:pic>
        <p:nvPicPr>
          <p:cNvPr id="8" name="Rezervirano mjesto sadržaja 7" descr="DSC_00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09700" y="2133600"/>
            <a:ext cx="2743200" cy="3657600"/>
          </a:xfrm>
        </p:spPr>
      </p:pic>
      <p:pic>
        <p:nvPicPr>
          <p:cNvPr id="9" name="Rezervirano mjesto sadržaja 8" descr="DSC_00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91100" y="2133600"/>
            <a:ext cx="2743200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" name="Rezervirano mjesto sadržaja 7" descr="DSC_00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052736"/>
            <a:ext cx="3456384" cy="4738464"/>
          </a:xfrm>
        </p:spPr>
      </p:pic>
      <p:pic>
        <p:nvPicPr>
          <p:cNvPr id="9" name="Rezervirano mjesto sadržaja 8" descr="DSC_00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124744"/>
            <a:ext cx="3312368" cy="46664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" name="Rezervirano mjesto sadržaja 7" descr="DSC_00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052736"/>
            <a:ext cx="3456384" cy="4738464"/>
          </a:xfrm>
        </p:spPr>
      </p:pic>
      <p:pic>
        <p:nvPicPr>
          <p:cNvPr id="9" name="Rezervirano mjesto sadržaja 8" descr="DSC_00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052736"/>
            <a:ext cx="3312368" cy="4738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Osnovne informacije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6800" y="1844824"/>
            <a:ext cx="7010400" cy="3946376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hr-HR" sz="1200" dirty="0" smtClean="0"/>
              <a:t>        </a:t>
            </a:r>
            <a:r>
              <a:rPr lang="hr-HR" sz="2000" dirty="0" smtClean="0"/>
              <a:t>Stoti dan škole obilježava se tradicionalno u veljači u brojnim europskim zemljama. Projekt 100. dan škole obuhvaća učenike i učitelje na nacionalnoj razini koji kroz odabrane sadržaje obilježavaju stoti dan u školi. Sudjelovati mogu svi učenici jer kroz niz aktivnosti stječu kompetencije komuniciranja na materinjem jeziku, razvijaju socijalna i građanska prava i dužnosti te razvijaju i osvještavaju vlastitu kulturološku dimenziju (ciljevi na nacionalnoj razini).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" name="Rezervirano mjesto sadržaja 7" descr="DSC_00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196752"/>
            <a:ext cx="3384376" cy="4594448"/>
          </a:xfrm>
        </p:spPr>
      </p:pic>
      <p:pic>
        <p:nvPicPr>
          <p:cNvPr id="9" name="Rezervirano mjesto sadržaja 8" descr="DSC_00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196752"/>
            <a:ext cx="3240360" cy="4594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" name="Rezervirano mjesto sadržaja 7" descr="IMG_009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268760"/>
            <a:ext cx="3429000" cy="4176464"/>
          </a:xfrm>
        </p:spPr>
      </p:pic>
      <p:pic>
        <p:nvPicPr>
          <p:cNvPr id="9" name="Rezervirano mjesto sadržaja 8" descr="IMG_009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268760"/>
            <a:ext cx="3429000" cy="4176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Svi su </a:t>
            </a:r>
            <a:r>
              <a:rPr lang="hr-HR" smtClean="0"/>
              <a:t>zaslužili pohvalnicu!</a:t>
            </a:r>
            <a:endParaRPr lang="hr-HR"/>
          </a:p>
        </p:txBody>
      </p:sp>
      <p:pic>
        <p:nvPicPr>
          <p:cNvPr id="7" name="Rezervirano mjesto sadržaja 6" descr="P2160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844824"/>
            <a:ext cx="6984775" cy="4032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6800" y="980728"/>
            <a:ext cx="6961584" cy="5184576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hr-HR" sz="2000" dirty="0" smtClean="0"/>
              <a:t>     </a:t>
            </a:r>
          </a:p>
          <a:p>
            <a:pPr>
              <a:lnSpc>
                <a:spcPct val="150000"/>
              </a:lnSpc>
              <a:buNone/>
            </a:pPr>
            <a:r>
              <a:rPr lang="hr-HR" sz="2000" dirty="0" smtClean="0"/>
              <a:t>    Učiteljice </a:t>
            </a:r>
            <a:r>
              <a:rPr lang="hr-HR" sz="2000" dirty="0" err="1" smtClean="0"/>
              <a:t>Andrea</a:t>
            </a:r>
            <a:r>
              <a:rPr lang="hr-HR" sz="2000" dirty="0" smtClean="0"/>
              <a:t> </a:t>
            </a:r>
            <a:r>
              <a:rPr lang="hr-HR" sz="2000" dirty="0" err="1" smtClean="0"/>
              <a:t>Žarec</a:t>
            </a:r>
            <a:r>
              <a:rPr lang="hr-HR" sz="2000" dirty="0" smtClean="0"/>
              <a:t> i Snježana Sertić sa svojim su učenicima ove godine također obilježile 100. dan škole. Početna ideja bila je zajednička, a potom je svaka učiteljica aktivnosti prilagodila svojim učenicima i njihovim potrebama te dnevnom rasporedu nastavnih predmeta. Odabrale su sadržaje primjerene učenicima drugog razreda iz jezično-komunikacijskog, matematičko-logičkog, društveno-humanističkog (GOO), kulturno-umjetničkog i tjelesno-zdravstvenog područja. </a:t>
            </a:r>
          </a:p>
          <a:p>
            <a:pPr>
              <a:lnSpc>
                <a:spcPct val="150000"/>
              </a:lnSpc>
              <a:buNone/>
            </a:pP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5724128" y="3789040"/>
            <a:ext cx="2133600" cy="47625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980728"/>
            <a:ext cx="7162800" cy="1872208"/>
          </a:xfrm>
        </p:spPr>
        <p:txBody>
          <a:bodyPr/>
          <a:lstStyle/>
          <a:p>
            <a:pPr algn="l"/>
            <a:r>
              <a:rPr lang="hr-HR" sz="1800" dirty="0" smtClean="0"/>
              <a:t>Iako su toga dana u školu donijeli svoje školske torbe, udžbenici im nisu bili potrebni. Nastava je realizirana kroz vođenu igru i primjerene aktivnosti. Svi su radosno i zainteresirano prionuli  poslu. Suradnjom i radom u skupinama uspješno su ostvarili sve postavljene zadatke. </a:t>
            </a:r>
            <a:br>
              <a:rPr lang="hr-HR" sz="1800" dirty="0" smtClean="0"/>
            </a:br>
            <a:r>
              <a:rPr lang="hr-HR" sz="1800" dirty="0" smtClean="0"/>
              <a:t>Proveli su lijep i veseo dan bez školskih knjiga.</a:t>
            </a:r>
            <a:endParaRPr lang="hr-HR" sz="1800" dirty="0"/>
          </a:p>
        </p:txBody>
      </p:sp>
      <p:pic>
        <p:nvPicPr>
          <p:cNvPr id="8" name="Rezervirano mjesto sadržaja 7" descr="P209028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3068960"/>
            <a:ext cx="3429000" cy="2571750"/>
          </a:xfrm>
        </p:spPr>
      </p:pic>
      <p:pic>
        <p:nvPicPr>
          <p:cNvPr id="9" name="Rezervirano mjesto sadržaja 8" descr="P214030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068960"/>
            <a:ext cx="3429000" cy="2571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1800" dirty="0" smtClean="0"/>
              <a:t>Od prvog nastavnog dana učenici su marljivo brojili i bojanjem ili upisivanjem obilježavali svaki dan proveden u školi nestrpljivo očekujući stoti dan. Napokon su 11. veljače dočekali posljednji, stoti kružić. </a:t>
            </a:r>
            <a:endParaRPr lang="hr-HR" sz="1800" dirty="0"/>
          </a:p>
        </p:txBody>
      </p:sp>
      <p:pic>
        <p:nvPicPr>
          <p:cNvPr id="11" name="Rezervirano mjesto sadržaja 10" descr="P214030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91100" y="2133600"/>
            <a:ext cx="2743200" cy="3657600"/>
          </a:xfrm>
        </p:spPr>
      </p:pic>
      <p:pic>
        <p:nvPicPr>
          <p:cNvPr id="10" name="Rezervirano mjesto sadržaja 9" descr="DSC_002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409700" y="2133600"/>
            <a:ext cx="2743199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1259632" y="980729"/>
            <a:ext cx="66247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 smtClean="0">
                <a:latin typeface="Andy"/>
              </a:rPr>
              <a:t>Područje rada: </a:t>
            </a:r>
            <a:r>
              <a:rPr lang="hr-HR" dirty="0" smtClean="0"/>
              <a:t>jezično-komunikacijsko, matematičko-logičko, društveno-humanističko (GOO), kulturno-umjetničko i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 smtClean="0"/>
              <a:t>tjelesno-zdravstveno područje </a:t>
            </a:r>
            <a:endParaRPr lang="hr-HR" dirty="0" smtClean="0">
              <a:latin typeface="Andy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 smtClean="0">
              <a:latin typeface="Andy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 smtClean="0">
                <a:latin typeface="Andy"/>
              </a:rPr>
              <a:t>Veza s nastavnim planom i programom: </a:t>
            </a:r>
            <a:r>
              <a:rPr lang="hr-HR" dirty="0" smtClean="0">
                <a:latin typeface="Andy"/>
              </a:rPr>
              <a:t>ponavljanje ključnih pojmova hrvatskog jezika, likovne kulture, matematike i prirode i društva</a:t>
            </a:r>
            <a:r>
              <a:rPr lang="hr-HR" b="1" dirty="0" smtClean="0">
                <a:latin typeface="Andy"/>
              </a:rPr>
              <a:t> </a:t>
            </a:r>
            <a:r>
              <a:rPr lang="hr-HR" dirty="0" smtClean="0">
                <a:latin typeface="Andy"/>
              </a:rPr>
              <a:t>u 2. razredu osnovne škole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 smtClean="0">
              <a:latin typeface="Andy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 smtClean="0">
                <a:latin typeface="Andy"/>
              </a:rPr>
              <a:t>Razred:</a:t>
            </a:r>
            <a:r>
              <a:rPr lang="hr-HR" dirty="0" smtClean="0">
                <a:latin typeface="Andy"/>
              </a:rPr>
              <a:t> 2.a i 2.b PŠ Centar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b="1" dirty="0" smtClean="0">
              <a:latin typeface="Andy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 smtClean="0">
                <a:latin typeface="Andy"/>
              </a:rPr>
              <a:t>Vrijeme potrebno za realizaciju: </a:t>
            </a:r>
            <a:r>
              <a:rPr lang="hr-HR" dirty="0" smtClean="0">
                <a:latin typeface="Andy"/>
              </a:rPr>
              <a:t>5 nastavnih sati, </a:t>
            </a:r>
            <a:r>
              <a:rPr lang="hr-HR" dirty="0" err="1" smtClean="0">
                <a:latin typeface="Andy"/>
              </a:rPr>
              <a:t>međupredmetno</a:t>
            </a:r>
            <a:endParaRPr lang="hr-HR" dirty="0" smtClean="0">
              <a:latin typeface="Andy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 smtClean="0">
              <a:latin typeface="Andy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 smtClean="0">
                <a:latin typeface="Andy"/>
              </a:rPr>
              <a:t>Način vrednovanja i korištenja rezultata vrednovanja: </a:t>
            </a:r>
            <a:r>
              <a:rPr lang="hr-HR" dirty="0" smtClean="0">
                <a:latin typeface="Andy"/>
              </a:rPr>
              <a:t>vrednovanje je provedeno opisnim praćenjem, a rezultati će biti korišteni u svrhu </a:t>
            </a:r>
            <a:r>
              <a:rPr lang="hr-HR" dirty="0" err="1" smtClean="0">
                <a:latin typeface="Andy"/>
              </a:rPr>
              <a:t>unaprijeđivanja</a:t>
            </a:r>
            <a:r>
              <a:rPr lang="hr-HR" dirty="0" smtClean="0">
                <a:latin typeface="Andy"/>
              </a:rPr>
              <a:t> nastavnog procesa i planiranja daljnjih projekata.</a:t>
            </a:r>
            <a:endParaRPr lang="hr-HR" dirty="0">
              <a:latin typeface="And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1043608" y="1124745"/>
            <a:ext cx="6912768" cy="743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 smtClean="0">
                <a:latin typeface="Andy"/>
              </a:rPr>
              <a:t>Nastavne metode: </a:t>
            </a:r>
            <a:r>
              <a:rPr lang="hr-HR" dirty="0" err="1" smtClean="0">
                <a:latin typeface="Andy"/>
              </a:rPr>
              <a:t>metode</a:t>
            </a:r>
            <a:r>
              <a:rPr lang="hr-HR" dirty="0" smtClean="0">
                <a:latin typeface="Andy"/>
              </a:rPr>
              <a:t> razgovora, pisanja, crtanja, rješavanja problemskih zadataka, suradničkog učenja, </a:t>
            </a:r>
            <a:r>
              <a:rPr lang="hr-HR" dirty="0" err="1" smtClean="0">
                <a:latin typeface="Andy"/>
              </a:rPr>
              <a:t>učenja</a:t>
            </a:r>
            <a:r>
              <a:rPr lang="hr-HR" dirty="0" smtClean="0">
                <a:latin typeface="Andy"/>
              </a:rPr>
              <a:t> otkrivanjem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b="1" dirty="0" smtClean="0">
              <a:latin typeface="Andy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 smtClean="0">
                <a:latin typeface="Andy"/>
              </a:rPr>
              <a:t>Oblici rada: </a:t>
            </a:r>
            <a:r>
              <a:rPr lang="hr-HR" dirty="0" smtClean="0">
                <a:latin typeface="Andy"/>
              </a:rPr>
              <a:t>frontalni rad, individualni rad, </a:t>
            </a:r>
            <a:r>
              <a:rPr lang="hr-HR" dirty="0" err="1" smtClean="0">
                <a:latin typeface="Andy"/>
              </a:rPr>
              <a:t>rad</a:t>
            </a:r>
            <a:r>
              <a:rPr lang="hr-HR" dirty="0" smtClean="0">
                <a:latin typeface="Andy"/>
              </a:rPr>
              <a:t> u skupinama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 smtClean="0">
              <a:latin typeface="Andy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 smtClean="0">
                <a:latin typeface="Andy"/>
              </a:rPr>
              <a:t>Pristup poučavanju: </a:t>
            </a:r>
            <a:r>
              <a:rPr lang="hr-HR" dirty="0" smtClean="0">
                <a:latin typeface="Andy"/>
              </a:rPr>
              <a:t>u potpunosti usmjeren na učenike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b="1" dirty="0" smtClean="0">
              <a:latin typeface="Andy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 smtClean="0">
                <a:latin typeface="Andy"/>
              </a:rPr>
              <a:t>Sadržaj rada: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 smtClean="0">
                <a:latin typeface="Andy"/>
              </a:rPr>
              <a:t>Hrvatski jezik – </a:t>
            </a:r>
            <a:r>
              <a:rPr lang="hr-HR" dirty="0" smtClean="0">
                <a:latin typeface="Andy"/>
              </a:rPr>
              <a:t>jezične igre (bogaćenje rječnika)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 smtClean="0">
                <a:latin typeface="Andy"/>
              </a:rPr>
              <a:t>Matematika – </a:t>
            </a:r>
            <a:r>
              <a:rPr lang="hr-HR" dirty="0" smtClean="0">
                <a:latin typeface="Andy"/>
              </a:rPr>
              <a:t>matematičke igre i zadaci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 smtClean="0">
                <a:latin typeface="Andy"/>
              </a:rPr>
              <a:t>Likovna kultura – </a:t>
            </a:r>
            <a:r>
              <a:rPr lang="hr-HR" dirty="0" smtClean="0">
                <a:latin typeface="Andy"/>
              </a:rPr>
              <a:t>oblikovanje na plohi, slikanje, čiste boje, šaka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 smtClean="0">
                <a:latin typeface="Andy"/>
              </a:rPr>
              <a:t>Tjelesna i zdravstvena kultura – </a:t>
            </a:r>
            <a:r>
              <a:rPr lang="hr-HR" dirty="0" smtClean="0">
                <a:latin typeface="Andy"/>
              </a:rPr>
              <a:t>100 vježbi za zdravlje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 smtClean="0">
                <a:latin typeface="Andy"/>
              </a:rPr>
              <a:t>Sat razrednika (GOO) – </a:t>
            </a:r>
            <a:r>
              <a:rPr lang="hr-HR" dirty="0" smtClean="0">
                <a:latin typeface="Andy"/>
              </a:rPr>
              <a:t>socijalne vještine </a:t>
            </a:r>
            <a:endParaRPr lang="hr-HR" b="1" dirty="0" smtClean="0">
              <a:latin typeface="Andy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 smtClean="0"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 smtClean="0"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 smtClean="0"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 smtClean="0"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 smtClean="0"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 smtClean="0"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 smtClean="0"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 smtClean="0"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 smtClean="0"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>
              <a:latin typeface="Comic Sans MS" pitchFamily="66" charset="0"/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4048459" y="3244334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 smtClean="0">
                <a:latin typeface="Comic Sans MS" pitchFamily="66" charset="0"/>
              </a:rPr>
              <a:t>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162800" cy="1294656"/>
          </a:xfrm>
        </p:spPr>
        <p:txBody>
          <a:bodyPr/>
          <a:lstStyle/>
          <a:p>
            <a:pPr algn="l"/>
            <a:r>
              <a:rPr lang="hr-HR" sz="2000" dirty="0" smtClean="0"/>
              <a:t>Jezične igre: 100 novih riječi, </a:t>
            </a:r>
            <a:r>
              <a:rPr lang="hr-HR" sz="2000" dirty="0" err="1" smtClean="0"/>
              <a:t>riječi</a:t>
            </a:r>
            <a:r>
              <a:rPr lang="hr-HR" sz="2000" dirty="0" smtClean="0"/>
              <a:t> koje sadrže STO, 100 novih pojmova (bajke, mjeseci, zdrave namirnice, odjevni predmeti, dijelovi tijela, instrumenti, boje, vlastita imena, </a:t>
            </a:r>
            <a:r>
              <a:rPr lang="hr-HR" sz="2000" dirty="0" err="1" smtClean="0"/>
              <a:t>upiten</a:t>
            </a:r>
            <a:r>
              <a:rPr lang="hr-HR" sz="2000" dirty="0" smtClean="0"/>
              <a:t> i niječne rečenice)</a:t>
            </a:r>
            <a:endParaRPr lang="hr-HR" sz="2000" dirty="0"/>
          </a:p>
        </p:txBody>
      </p:sp>
      <p:pic>
        <p:nvPicPr>
          <p:cNvPr id="8" name="Rezervirano mjesto sadržaja 7" descr="P209028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09700" y="2133600"/>
            <a:ext cx="2743200" cy="3657600"/>
          </a:xfrm>
        </p:spPr>
      </p:pic>
      <p:pic>
        <p:nvPicPr>
          <p:cNvPr id="9" name="Rezervirano mjesto sadržaja 8" descr="P214029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91100" y="2133600"/>
            <a:ext cx="2743200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" name="Rezervirano mjesto sadržaja 7" descr="P21403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980728"/>
            <a:ext cx="3744416" cy="4810472"/>
          </a:xfrm>
        </p:spPr>
      </p:pic>
      <p:pic>
        <p:nvPicPr>
          <p:cNvPr id="9" name="Rezervirano mjesto sadržaja 8" descr="P21403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980728"/>
            <a:ext cx="3240360" cy="48097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0. dan škole">
  <a:themeElements>
    <a:clrScheme name="Office 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ema">
      <a:majorFont>
        <a:latin typeface="Andy"/>
        <a:ea typeface=""/>
        <a:cs typeface=""/>
      </a:majorFont>
      <a:minorFont>
        <a:latin typeface="And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100. dan škole</Template>
  <TotalTime>95</TotalTime>
  <Words>664</Words>
  <Application>Microsoft Office PowerPoint</Application>
  <PresentationFormat>Prikaz na zaslonu (4:3)</PresentationFormat>
  <Paragraphs>56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3" baseType="lpstr">
      <vt:lpstr>100. dan škole</vt:lpstr>
      <vt:lpstr>100. dan škole (projektni dan)</vt:lpstr>
      <vt:lpstr>Osnovne informacije</vt:lpstr>
      <vt:lpstr>Slajd 3</vt:lpstr>
      <vt:lpstr>Iako su toga dana u školu donijeli svoje školske torbe, udžbenici im nisu bili potrebni. Nastava je realizirana kroz vođenu igru i primjerene aktivnosti. Svi su radosno i zainteresirano prionuli  poslu. Suradnjom i radom u skupinama uspješno su ostvarili sve postavljene zadatke.  Proveli su lijep i veseo dan bez školskih knjiga.</vt:lpstr>
      <vt:lpstr>Od prvog nastavnog dana učenici su marljivo brojili i bojanjem ili upisivanjem obilježavali svaki dan proveden u školi nestrpljivo očekujući stoti dan. Napokon su 11. veljače dočekali posljednji, stoti kružić. </vt:lpstr>
      <vt:lpstr>Slajd 6</vt:lpstr>
      <vt:lpstr>Slajd 7</vt:lpstr>
      <vt:lpstr>Jezične igre: 100 novih riječi, riječi koje sadrže STO, 100 novih pojmova (bajke, mjeseci, zdrave namirnice, odjevni predmeti, dijelovi tijela, instrumenti, boje, vlastita imena, upiten i niječne rečenice)</vt:lpstr>
      <vt:lpstr>Slajd 9</vt:lpstr>
      <vt:lpstr>Slajd 10</vt:lpstr>
      <vt:lpstr>Slajd 11</vt:lpstr>
      <vt:lpstr>Slajd 12</vt:lpstr>
      <vt:lpstr>Matematičke igre i zadaci</vt:lpstr>
      <vt:lpstr>Slajd 14</vt:lpstr>
      <vt:lpstr>Likovna kultura</vt:lpstr>
      <vt:lpstr>100 vježbi za zdravlje</vt:lpstr>
      <vt:lpstr>Dan bez školskih knjiga</vt:lpstr>
      <vt:lpstr>Slajd 18</vt:lpstr>
      <vt:lpstr>Slajd 19</vt:lpstr>
      <vt:lpstr>Slajd 20</vt:lpstr>
      <vt:lpstr>Slajd 21</vt:lpstr>
      <vt:lpstr>Svi su zaslužili pohvalnicu!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100. dan škole</dc:title>
  <dc:creator>Korisnici</dc:creator>
  <cp:lastModifiedBy>Korisnici</cp:lastModifiedBy>
  <cp:revision>24</cp:revision>
  <dcterms:created xsi:type="dcterms:W3CDTF">2016-02-24T18:03:10Z</dcterms:created>
  <dcterms:modified xsi:type="dcterms:W3CDTF">2016-02-28T18:59:19Z</dcterms:modified>
</cp:coreProperties>
</file>